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61" r:id="rId4"/>
    <p:sldId id="262" r:id="rId5"/>
    <p:sldId id="280" r:id="rId6"/>
    <p:sldId id="257" r:id="rId7"/>
    <p:sldId id="258" r:id="rId8"/>
    <p:sldId id="259" r:id="rId9"/>
    <p:sldId id="260" r:id="rId10"/>
    <p:sldId id="264" r:id="rId11"/>
    <p:sldId id="263" r:id="rId12"/>
    <p:sldId id="28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&#1069;&#1090;&#1080;&#1095;&#1077;&#1089;&#1082;&#1080;&#1077;%20&#1073;&#1077;&#1089;&#1077;&#1076;&#1099;.docx" TargetMode="External"/><Relationship Id="rId3" Type="http://schemas.openxmlformats.org/officeDocument/2006/relationships/hyperlink" Target="&#1101;&#1082;&#1089;&#1082;&#1091;&#1088;&#1089;&#1080;&#1103;%20&#1074;%20&#1073;&#1080;&#1073;&#1083;&#1080;&#1086;&#1090;&#1077;&#1082;&#1091;.docx" TargetMode="External"/><Relationship Id="rId7" Type="http://schemas.openxmlformats.org/officeDocument/2006/relationships/hyperlink" Target="&#1057;&#1077;&#1084;&#1077;&#1081;&#1085;&#1099;&#1077;%20&#1090;&#1088;&#1072;&#1076;&#1080;&#1094;&#1080;&#1080;.%20&#1057;&#1094;&#1077;&#1085;&#1072;&#1088;&#1080;&#1081;%20&#1087;&#1088;&#1072;&#1079;&#1076;&#1085;&#1080;&#1082;&#1072;%20&#1044;&#1077;&#1085;&#1100;%20&#1088;&#1086;&#1078;&#1076;&#1077;&#1085;&#1080;&#1103;.docx" TargetMode="External"/><Relationship Id="rId12" Type="http://schemas.openxmlformats.org/officeDocument/2006/relationships/hyperlink" Target="&#1052;&#1072;&#1089;&#1090;&#1077;&#1088;-&#1082;&#1083;&#1072;&#1089;&#1089;%20&#1074;%20&#1090;&#1077;&#1093;&#1085;&#1080;&#1082;&#1077;%20&#1087;&#1083;&#1072;&#1089;&#1090;&#1080;&#1083;&#1080;&#1085;&#1086;&#1075;&#1088;&#1072;&#1092;&#1080;&#1103;.pptx" TargetMode="External"/><Relationship Id="rId2" Type="http://schemas.openxmlformats.org/officeDocument/2006/relationships/hyperlink" Target="&#1050;&#1086;&#1085;&#1089;&#1087;&#1077;&#1082;&#1090;%20&#1053;&#1054;&#1044;%20&#1076;&#1083;&#1103;%20&#1076;&#1077;&#1090;&#1077;&#1081;%20&#1089;%20&#1054;&#1042;&#1047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57;&#1094;&#1077;&#1085;&#1072;&#1088;&#1080;&#1081;%20&#1080;&#1085;&#1089;&#1094;&#1077;&#1085;&#1080;&#1088;&#1086;&#1074;&#1082;&#1080;%20&#1089;&#1082;&#1072;&#1079;&#1082;&#1080;%20&#1056;&#1077;&#1087;&#1082;&#1072;.docx" TargetMode="External"/><Relationship Id="rId11" Type="http://schemas.openxmlformats.org/officeDocument/2006/relationships/hyperlink" Target="Microso&#1082;&#1086;&#1085;&#1089;&#1091;&#1083;&#1100;&#1090;&#1072;&#1094;&#1080;&#1103;.pptx" TargetMode="External"/><Relationship Id="rId5" Type="http://schemas.openxmlformats.org/officeDocument/2006/relationships/hyperlink" Target="&#1101;&#1082;&#1089;&#1082;&#1091;&#1088;&#1089;&#1080;&#1103;%20&#1074;%20&#1084;&#1072;&#1075;&#1072;&#1079;&#1080;&#1085;.docx" TargetMode="External"/><Relationship Id="rId10" Type="http://schemas.openxmlformats.org/officeDocument/2006/relationships/hyperlink" Target="&#1050;&#1086;&#1085;&#1089;&#1091;&#1083;&#1100;&#1090;&#1072;&#1094;&#1080;&#1103;%20&#1076;&#1083;&#1103;%20&#1088;&#1086;&#1076;&#1080;&#1090;&#1077;&#1083;&#1077;&#1081;%20&#1088;&#1080;&#1089;&#1091;&#1085;&#1082;&#1080;%20&#1087;&#1083;&#1072;&#1089;&#1090;&#1080;&#1083;&#1080;&#1085;&#1086;&#1084;.pptx" TargetMode="External"/><Relationship Id="rId4" Type="http://schemas.openxmlformats.org/officeDocument/2006/relationships/hyperlink" Target="&#1050;&#1086;&#1085;&#1089;&#1087;&#1077;&#1082;&#1090;%20&#1101;&#1082;&#1089;&#1082;&#1091;&#1088;&#1089;&#1080;&#1080;%20&#1074;%20&#1084;&#1091;&#1079;&#1077;&#1081;.docx" TargetMode="External"/><Relationship Id="rId9" Type="http://schemas.openxmlformats.org/officeDocument/2006/relationships/hyperlink" Target="&#1082;&#1072;&#1088;&#1090;&#1086;&#1090;&#1077;&#1082;&#1072;%20&#1087;&#1086;&#1089;&#1083;&#1086;&#1074;&#1080;&#1094;,%20&#1079;&#1072;&#1075;&#1072;&#1076;&#1086;&#1082;,%20&#1089;&#1090;&#1080;&#1093;&#1086;&#1074;%20&#1086;%20&#1090;&#1088;&#1091;&#1076;&#1077;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1124744"/>
            <a:ext cx="5544616" cy="352839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Педагогический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проект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«Традиции семьи»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Содержание деятельности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8363272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8396" y="1052736"/>
            <a:ext cx="7920880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Развлечение к празднику «День матери»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Пополнение библиотеки уголка книги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Просмотр </a:t>
            </a:r>
            <a:r>
              <a:rPr lang="ru-RU" sz="1700" dirty="0" smtClean="0">
                <a:solidFill>
                  <a:srgbClr val="002060"/>
                </a:solidFill>
              </a:rPr>
              <a:t>мультфильмов</a:t>
            </a:r>
            <a:endParaRPr lang="ru-RU" sz="1700" u="sng" dirty="0" smtClean="0">
              <a:solidFill>
                <a:srgbClr val="00206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u="sng" dirty="0" smtClean="0">
                <a:solidFill>
                  <a:srgbClr val="002060"/>
                </a:solidFill>
              </a:rPr>
              <a:t>Работа </a:t>
            </a:r>
            <a:r>
              <a:rPr lang="ru-RU" sz="1700" u="sng" dirty="0">
                <a:solidFill>
                  <a:srgbClr val="002060"/>
                </a:solidFill>
              </a:rPr>
              <a:t>с родителями: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Родительское собрание «Роль семьи в социализации личности ребенка. Условия успешного семейного воспитания»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Консультация «Социализация детей с ОВЗ»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Консультация «Рисунки пластилином»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Конкурс – выставка «Пластилиновые фантазии»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</a:rPr>
              <a:t>Фотовыставка «Отдых с ребёнком</a:t>
            </a:r>
            <a:r>
              <a:rPr lang="ru-RU" sz="1700" dirty="0" smtClean="0">
                <a:solidFill>
                  <a:srgbClr val="002060"/>
                </a:solidFill>
              </a:rPr>
              <a:t>»</a:t>
            </a:r>
          </a:p>
          <a:p>
            <a:pPr lvl="0">
              <a:spcBef>
                <a:spcPct val="20000"/>
              </a:spcBef>
            </a:pPr>
            <a:r>
              <a:rPr lang="en-US" sz="1700" b="1" u="sng" dirty="0" smtClean="0">
                <a:solidFill>
                  <a:srgbClr val="C00000"/>
                </a:solidFill>
              </a:rPr>
              <a:t>III </a:t>
            </a:r>
            <a:r>
              <a:rPr lang="ru-RU" sz="1700" b="1" u="sng" dirty="0" smtClean="0">
                <a:solidFill>
                  <a:srgbClr val="C00000"/>
                </a:solidFill>
              </a:rPr>
              <a:t>этап:</a:t>
            </a:r>
          </a:p>
          <a:p>
            <a:pPr lvl="0">
              <a:spcBef>
                <a:spcPct val="20000"/>
              </a:spcBef>
            </a:pPr>
            <a:r>
              <a:rPr lang="ru-RU" sz="1700" dirty="0" smtClean="0">
                <a:solidFill>
                  <a:srgbClr val="002060"/>
                </a:solidFill>
              </a:rPr>
              <a:t>Развлечение «Семейные традиции. Дни рождения весенних и зимних именинников»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ru-RU" sz="17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0099"/>
                </a:solidFill>
              </a:rPr>
              <a:t>У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</a:rPr>
              <a:t>чебно</a:t>
            </a:r>
            <a:r>
              <a:rPr lang="ru-RU" b="1" dirty="0" smtClean="0">
                <a:solidFill>
                  <a:srgbClr val="000099"/>
                </a:solidFill>
              </a:rPr>
              <a:t> – методический комплекс (УМК)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Методическое обеспечение:</a:t>
            </a:r>
          </a:p>
          <a:p>
            <a:r>
              <a:rPr lang="ru-RU" dirty="0" smtClean="0">
                <a:solidFill>
                  <a:srgbClr val="002060"/>
                </a:solidFill>
                <a:hlinkClick r:id="rId2" action="ppaction://hlinkfile"/>
              </a:rPr>
              <a:t>Конспект НОД «Новогодняя игрушка», </a:t>
            </a:r>
            <a:r>
              <a:rPr lang="ru-RU" dirty="0" smtClean="0">
                <a:solidFill>
                  <a:srgbClr val="002060"/>
                </a:solidFill>
                <a:hlinkClick r:id="rId3" action="ppaction://hlinkfile"/>
              </a:rPr>
              <a:t>Конспект экскурсии в библиотеку</a:t>
            </a:r>
            <a:r>
              <a:rPr lang="ru-RU" dirty="0" smtClean="0">
                <a:solidFill>
                  <a:srgbClr val="002060"/>
                </a:solidFill>
                <a:hlinkClick r:id="rId4" action="ppaction://hlinkfile"/>
              </a:rPr>
              <a:t>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  <a:hlinkClick r:id="rId4" action="ppaction://hlinkfile"/>
              </a:rPr>
              <a:t>Конспект экскурсии в музей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  <a:hlinkClick r:id="rId5" action="ppaction://hlinkfile"/>
              </a:rPr>
              <a:t>Конспект экскурсии в магазин,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  <a:hlinkClick r:id="rId6" action="ppaction://hlinkfile"/>
              </a:rPr>
              <a:t>Сценарий инсценировки сказки «Репка», </a:t>
            </a:r>
            <a:r>
              <a:rPr lang="ru-RU" dirty="0" smtClean="0">
                <a:solidFill>
                  <a:srgbClr val="002060"/>
                </a:solidFill>
                <a:hlinkClick r:id="rId7" action="ppaction://hlinkfile"/>
              </a:rPr>
              <a:t>Сценарий развлечения «Дни рождения зимних именинников».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 Картотеки: </a:t>
            </a:r>
            <a:r>
              <a:rPr lang="ru-RU" dirty="0">
                <a:solidFill>
                  <a:srgbClr val="002060"/>
                </a:solidFill>
              </a:rPr>
              <a:t>Игры на формирование общепринятых норм и  правил </a:t>
            </a:r>
            <a:r>
              <a:rPr lang="ru-RU" dirty="0" smtClean="0">
                <a:solidFill>
                  <a:srgbClr val="002060"/>
                </a:solidFill>
              </a:rPr>
              <a:t>поведения</a:t>
            </a:r>
            <a:r>
              <a:rPr lang="ru-RU" dirty="0">
                <a:solidFill>
                  <a:srgbClr val="002060"/>
                </a:solidFill>
              </a:rPr>
              <a:t>, Игры на формирование основ здорового образа </a:t>
            </a:r>
            <a:r>
              <a:rPr lang="ru-RU" dirty="0" smtClean="0">
                <a:solidFill>
                  <a:srgbClr val="002060"/>
                </a:solidFill>
              </a:rPr>
              <a:t>жизни, </a:t>
            </a:r>
            <a:r>
              <a:rPr lang="ru-RU" dirty="0">
                <a:solidFill>
                  <a:srgbClr val="002060"/>
                </a:solidFill>
              </a:rPr>
              <a:t>Игры на формирование санитарно-гигиенических </a:t>
            </a:r>
            <a:r>
              <a:rPr lang="ru-RU" dirty="0" smtClean="0">
                <a:solidFill>
                  <a:srgbClr val="002060"/>
                </a:solidFill>
              </a:rPr>
              <a:t>норм; </a:t>
            </a:r>
            <a:r>
              <a:rPr lang="ru-RU" dirty="0" smtClean="0">
                <a:solidFill>
                  <a:srgbClr val="002060"/>
                </a:solidFill>
                <a:hlinkClick r:id="rId8" action="ppaction://hlinkfile"/>
              </a:rPr>
              <a:t>этические беседы;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hlinkClick r:id="rId9" action="ppaction://hlinkfile"/>
              </a:rPr>
              <a:t>     Стихи</a:t>
            </a:r>
            <a:r>
              <a:rPr lang="ru-RU" dirty="0">
                <a:solidFill>
                  <a:srgbClr val="002060"/>
                </a:solidFill>
                <a:hlinkClick r:id="rId9" action="ppaction://hlinkfile"/>
              </a:rPr>
              <a:t>, загадки, пословицы и поговорки о труде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Дидактическое обеспечение: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Презентации: </a:t>
            </a:r>
            <a:r>
              <a:rPr lang="ru-RU" dirty="0" smtClean="0">
                <a:solidFill>
                  <a:srgbClr val="002060"/>
                </a:solidFill>
                <a:hlinkClick r:id="rId10" action="ppaction://hlinkpres?slideindex=1&amp;slidetitle="/>
              </a:rPr>
              <a:t>Консультация для родителей «Рисунки пластилином»,  </a:t>
            </a:r>
            <a:r>
              <a:rPr lang="ru-RU" dirty="0" smtClean="0">
                <a:solidFill>
                  <a:srgbClr val="002060"/>
                </a:solidFill>
                <a:hlinkClick r:id="rId11" action="ppaction://hlinkpres?slideindex=1&amp;slidetitle="/>
              </a:rPr>
              <a:t>Консультация для родителей «Социализация детей с ОВЗ», </a:t>
            </a:r>
            <a:r>
              <a:rPr lang="ru-RU" dirty="0" smtClean="0">
                <a:solidFill>
                  <a:srgbClr val="002060"/>
                </a:solidFill>
                <a:hlinkClick r:id="rId12" action="ppaction://hlinkpres?slideindex=1&amp;slidetitle="/>
              </a:rPr>
              <a:t>Мастер – класс в технике </a:t>
            </a:r>
            <a:r>
              <a:rPr lang="ru-RU" dirty="0" err="1" smtClean="0">
                <a:solidFill>
                  <a:srgbClr val="002060"/>
                </a:solidFill>
                <a:hlinkClick r:id="rId12" action="ppaction://hlinkpres?slideindex=1&amp;slidetitle="/>
              </a:rPr>
              <a:t>пластилиография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Мультфильмы: «Крошка Енот», «Бюро находок», «</a:t>
            </a:r>
            <a:r>
              <a:rPr lang="ru-RU" dirty="0" err="1" smtClean="0">
                <a:solidFill>
                  <a:srgbClr val="002060"/>
                </a:solidFill>
              </a:rPr>
              <a:t>Лунтик</a:t>
            </a:r>
            <a:r>
              <a:rPr lang="ru-RU" dirty="0" smtClean="0">
                <a:solidFill>
                  <a:srgbClr val="002060"/>
                </a:solidFill>
              </a:rPr>
              <a:t> и его друзья», «Трое из Простоквашино», «Приключения домовёнка Кузи», «Золушка», «Мама для мамонтёнка», «В поисках Немо», «Цветик </a:t>
            </a:r>
            <a:r>
              <a:rPr lang="ru-RU" dirty="0" err="1" smtClean="0">
                <a:solidFill>
                  <a:srgbClr val="002060"/>
                </a:solidFill>
              </a:rPr>
              <a:t>семицветик</a:t>
            </a:r>
            <a:r>
              <a:rPr lang="ru-RU" dirty="0" smtClean="0">
                <a:solidFill>
                  <a:srgbClr val="002060"/>
                </a:solidFill>
              </a:rPr>
              <a:t>», «Дудочка и кувшинчик»,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4">
                    <a:lumMod val="75000"/>
                  </a:schemeClr>
                </a:solidFill>
              </a:rPr>
              <a:t>Спасибо за внимание</a:t>
            </a:r>
            <a:endParaRPr lang="ru-RU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16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Авторы проекта: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Учитель – дефектолог -   </a:t>
            </a:r>
            <a:r>
              <a:rPr lang="ru-RU" b="1" dirty="0" err="1" smtClean="0">
                <a:solidFill>
                  <a:srgbClr val="002060"/>
                </a:solidFill>
              </a:rPr>
              <a:t>Шамелова</a:t>
            </a:r>
            <a:r>
              <a:rPr lang="ru-RU" b="1" dirty="0" smtClean="0">
                <a:solidFill>
                  <a:srgbClr val="002060"/>
                </a:solidFill>
              </a:rPr>
              <a:t> Л.В.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Воспитатели –                    Воробьева О.С.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                                       </a:t>
            </a:r>
            <a:r>
              <a:rPr lang="ru-RU" b="1" dirty="0" err="1" smtClean="0">
                <a:solidFill>
                  <a:srgbClr val="002060"/>
                </a:solidFill>
              </a:rPr>
              <a:t>Невзорова</a:t>
            </a:r>
            <a:r>
              <a:rPr lang="ru-RU" b="1" dirty="0" smtClean="0">
                <a:solidFill>
                  <a:srgbClr val="002060"/>
                </a:solidFill>
              </a:rPr>
              <a:t> Л.В. </a:t>
            </a: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МБДОУ детский сад комбинированного вида №6 г. Данилов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2016 г.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Основные проблемы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800" b="1" dirty="0">
                <a:solidFill>
                  <a:srgbClr val="0070C0"/>
                </a:solidFill>
              </a:rPr>
              <a:t>Проблема возрождения семейных традиций становится актуальной и определяется той огромной ролью, которую играет семья и семейные традиции в развитии и формировании социально-нравственной культуры ребёнка.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Самые дорогие и авторитетные для ребёнка люди - это его близкие: мама, папа, бабушка, дедушка, сестра, брат. Семья занимает центральное место в воспитании ребёнка, играет основную роль в формировании мировоззрения, нравственных норм поведения, чувств, социально-нравственного облика и позиции малыша. В семье воспитание детей должно строиться на любви, опыте, традициях, личном примере из детства родных и близких. И какую бы сторону развития ребёнка мы не рассматривали, всегда окажется, что главную роль в становлении его личности на разных возрастных этапах играет семья.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Произошла утрата семейной функции передачи детям значимых культурных и жизненных ценностей;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Крайне низкий уровень нравственной культуры большинства современных родителей говорит о не достаточной компетентности семьи в вопросах нравственного становления и воспитания личности ребёнка.</a:t>
            </a:r>
          </a:p>
          <a:p>
            <a:endParaRPr lang="ru-RU" sz="16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730" y="-17140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Актуальность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800" b="1" dirty="0">
                <a:solidFill>
                  <a:srgbClr val="0070C0"/>
                </a:solidFill>
              </a:rPr>
              <a:t>В настоящее время эта тема стала актуальна и особенно трудна. Большое значение имеет взаимодействие с родителями, их отношению к традициям, сохранению вертикальных семейных связей. Поэтому так важно помочь родителям понять, что развитие личности ребёнка не должно идти стихийным путём.</a:t>
            </a:r>
          </a:p>
          <a:p>
            <a:pPr algn="just"/>
            <a:r>
              <a:rPr lang="ru-RU" sz="6800" b="1" dirty="0">
                <a:solidFill>
                  <a:srgbClr val="0070C0"/>
                </a:solidFill>
              </a:rPr>
              <a:t>        В настоящее время нельзя не отметить, что во многих семьях наблюдается ослабление связей между детьми и родителями. Это ведет к потере традиций, которые и являются фундаментом культурной жизни человеческого общества. Это элементы культурного наследия, передающиеся из поколения в поколение.</a:t>
            </a:r>
          </a:p>
          <a:p>
            <a:pPr algn="just"/>
            <a:endParaRPr lang="ru-RU" sz="6800" b="1" dirty="0">
              <a:solidFill>
                <a:srgbClr val="0070C0"/>
              </a:solidFill>
            </a:endParaRPr>
          </a:p>
          <a:p>
            <a:pPr algn="just"/>
            <a:r>
              <a:rPr lang="ru-RU" sz="6800" b="1" dirty="0">
                <a:solidFill>
                  <a:srgbClr val="0070C0"/>
                </a:solidFill>
              </a:rPr>
              <a:t>Когда люди по-настоящему ценят, уважают и любят друг друга, то в их семье интересная совместная жизнь. Им приятно доставлять своим близким удовольствие, дарить им подарки, устраивать для них праздники. Общие радости собирают всех за большим столом по случаю семейных торжеств: дней рождения, именин, юбилеев.</a:t>
            </a:r>
          </a:p>
          <a:p>
            <a:pPr algn="just"/>
            <a:r>
              <a:rPr lang="ru-RU" sz="6800" b="1" dirty="0">
                <a:solidFill>
                  <a:srgbClr val="0070C0"/>
                </a:solidFill>
              </a:rPr>
              <a:t>Традиции – это мама, каждый вечер рассказывающая детям сказку на ночь, это папа, который превращается в Деда Мороза тайком на лестнице, и миллион мелочей, которые есть только в вашей семье и которые остаются с вами, сладкими воспоминаниями о детстве.</a:t>
            </a:r>
          </a:p>
          <a:p>
            <a:pPr algn="just"/>
            <a:r>
              <a:rPr lang="ru-RU" sz="6800" b="1" dirty="0">
                <a:solidFill>
                  <a:srgbClr val="0070C0"/>
                </a:solidFill>
              </a:rPr>
              <a:t>Между тем психологи уверяют, что детям семейные традиции необычайно важны: сохраняется связь между поколениями и теплые, нежные отношения между родителями и повзрослевшими детьми; с регулярно повторяющимися событиями к детям приходит ощущение стабильности мира. В утере семейных традиций некоторые психологи даже видят причину проблемного подросткового возраста. В конце концов, семья – это не только общий быт, бюджет и отношения между супругами. Это еще и особый дух, неповторимый уют и атмосфера, характерная только для одной семьи.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Гипотеза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42655"/>
            <a:ext cx="8229600" cy="603527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b="1" dirty="0">
                <a:solidFill>
                  <a:srgbClr val="0070C0"/>
                </a:solidFill>
              </a:rPr>
              <a:t>Приступая к составлению проекта, мы, педагоги ДОУ, задумались, как построить совместную работу с родителями, чтобы наши дети выросли не «Иванами, не помнящими своего родства», а продолжателями семейных традиций своих родителей. И чем семья богаче положительными традициями, тем больше вероятности сформировать культурное общество.</a:t>
            </a:r>
          </a:p>
          <a:p>
            <a:pPr algn="just"/>
            <a:r>
              <a:rPr lang="ru-RU" sz="2900" b="1" dirty="0">
                <a:solidFill>
                  <a:srgbClr val="0070C0"/>
                </a:solidFill>
              </a:rPr>
              <a:t>Мы предполагаем, что данный проект будет направлен на возрождение семейных традиций, которые, как «кованые сундуки с приданым», будут передаваться из поколения в поколение, которые будут вспоминаться на протяжении всей жизни, как самое яркое, доброе, светлое из детства, которые будут превращать медленную реку времени в приятную дорогу с остановками и вехами. Чтобы в будущем дети, идя по этой дороге, понимали: это их мир, знакомый, понятный и любимый. В нем есть то, что никогда не уйдет, столь же незыблемое и дорогое, как мама и папа: семейные праздники, белая вязаная крючком скатерть, бабушкин сундук, семейный альбом, мамина сказка на ночь… С этого начинается жизнь, это, возможно, и останется самым дорогим, будет со временем символом идеального мира.</a:t>
            </a:r>
          </a:p>
          <a:p>
            <a:pPr algn="just"/>
            <a:r>
              <a:rPr lang="ru-RU" sz="2900" b="1" dirty="0">
                <a:solidFill>
                  <a:srgbClr val="0070C0"/>
                </a:solidFill>
              </a:rPr>
              <a:t>Итак, наш проект: «Традиции семьи» направлен на знакомство детей и родителей с устоями, обычаями каждой семьи и передачу их из поколения в поколение.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</a:rPr>
              <a:t>Предполагаемые результаты</a:t>
            </a:r>
            <a:endParaRPr lang="ru-RU" sz="3600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Autofit/>
          </a:bodyPr>
          <a:lstStyle/>
          <a:p>
            <a:r>
              <a:rPr lang="ru-RU" sz="1900" b="1" dirty="0" smtClean="0">
                <a:solidFill>
                  <a:srgbClr val="C00000"/>
                </a:solidFill>
                <a:latin typeface="Arial" charset="0"/>
              </a:rPr>
              <a:t>Познавательные УУД</a:t>
            </a:r>
          </a:p>
          <a:p>
            <a:r>
              <a:rPr lang="ru-RU" sz="1900" b="1" dirty="0">
                <a:latin typeface="Arial" charset="0"/>
              </a:rPr>
              <a:t> </a:t>
            </a:r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Проявляют интерес к изучению семейных традиций, проведению семейных праздников.</a:t>
            </a:r>
            <a:endParaRPr lang="ru-RU" sz="1900" b="1" dirty="0" smtClean="0">
              <a:solidFill>
                <a:srgbClr val="0070C0"/>
              </a:solidFill>
              <a:latin typeface="Arial" charset="0"/>
            </a:endParaRPr>
          </a:p>
          <a:p>
            <a:r>
              <a:rPr lang="ru-RU" sz="1900" b="1" dirty="0" smtClean="0">
                <a:solidFill>
                  <a:srgbClr val="C00000"/>
                </a:solidFill>
                <a:latin typeface="Arial" charset="0"/>
              </a:rPr>
              <a:t>Коммуникативные УУД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Проявляют познавательную и речевую активность.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Используют в речи слова, определяющие качество поступков.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Умеют слушать и поддерживать диалог.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Участвуют в коллективном обсуждении проблемы</a:t>
            </a:r>
            <a:r>
              <a:rPr lang="ru-RU" sz="1900" b="1" dirty="0" smtClean="0">
                <a:solidFill>
                  <a:srgbClr val="0070C0"/>
                </a:solidFill>
                <a:latin typeface="Arial" charset="0"/>
              </a:rPr>
              <a:t>.</a:t>
            </a:r>
          </a:p>
          <a:p>
            <a:r>
              <a:rPr lang="ru-RU" sz="1900" b="1" dirty="0" smtClean="0">
                <a:solidFill>
                  <a:srgbClr val="C00000"/>
                </a:solidFill>
                <a:latin typeface="Arial" charset="0"/>
              </a:rPr>
              <a:t>Регулятивные УУД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Дают нравственную оценку поведению окружающих людей в различных жизненных ситуациях;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Доводят начатое дело до конца</a:t>
            </a:r>
            <a:r>
              <a:rPr lang="ru-RU" sz="1900" b="1" dirty="0" smtClean="0">
                <a:solidFill>
                  <a:srgbClr val="0070C0"/>
                </a:solidFill>
                <a:latin typeface="Arial" charset="0"/>
              </a:rPr>
              <a:t>;</a:t>
            </a:r>
          </a:p>
          <a:p>
            <a:r>
              <a:rPr lang="ru-RU" sz="1900" b="1" dirty="0" smtClean="0">
                <a:solidFill>
                  <a:srgbClr val="C00000"/>
                </a:solidFill>
                <a:latin typeface="Arial" charset="0"/>
              </a:rPr>
              <a:t>Личностные УУД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Проявляют уважение к членам своей семьи, доброжелательность, терпимость, внимание, взаимопомощь, бережное отношение к своим реликвиям и обычаям.</a:t>
            </a:r>
          </a:p>
          <a:p>
            <a:r>
              <a:rPr lang="ru-RU" sz="1900" b="1" dirty="0">
                <a:solidFill>
                  <a:srgbClr val="0070C0"/>
                </a:solidFill>
                <a:latin typeface="Arial" charset="0"/>
              </a:rPr>
              <a:t>Умеют отвечать за свои слова и поступки.</a:t>
            </a:r>
          </a:p>
          <a:p>
            <a:endParaRPr lang="ru-RU" sz="1900" b="1" dirty="0" smtClean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Цель проекта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Позитивная </a:t>
            </a:r>
            <a:r>
              <a:rPr lang="ru-RU" b="1" dirty="0">
                <a:solidFill>
                  <a:srgbClr val="0070C0"/>
                </a:solidFill>
              </a:rPr>
              <a:t>социализация детей дошкольного возраста, приобщение детей к социокультурным  нормам, традициям </a:t>
            </a:r>
            <a:r>
              <a:rPr lang="ru-RU" b="1" dirty="0" smtClean="0">
                <a:solidFill>
                  <a:srgbClr val="0070C0"/>
                </a:solidFill>
              </a:rPr>
              <a:t>семьи, общества </a:t>
            </a:r>
            <a:r>
              <a:rPr lang="ru-RU" b="1" dirty="0">
                <a:solidFill>
                  <a:srgbClr val="0070C0"/>
                </a:solidFill>
              </a:rPr>
              <a:t>и государства. 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Задачи проекта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1653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Коррекционно-образовательные: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Выявить </a:t>
            </a:r>
            <a:r>
              <a:rPr lang="ru-RU" sz="2200" b="1" dirty="0">
                <a:solidFill>
                  <a:srgbClr val="0070C0"/>
                </a:solidFill>
              </a:rPr>
              <a:t>уровень знаний детей, педагогов, родителей о  </a:t>
            </a:r>
            <a:r>
              <a:rPr lang="ru-RU" sz="2200" b="1" dirty="0" smtClean="0">
                <a:solidFill>
                  <a:srgbClr val="0070C0"/>
                </a:solidFill>
              </a:rPr>
              <a:t>семейных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праздниках</a:t>
            </a:r>
            <a:r>
              <a:rPr lang="ru-RU" sz="2200" b="1" dirty="0">
                <a:solidFill>
                  <a:srgbClr val="0070C0"/>
                </a:solidFill>
              </a:rPr>
              <a:t>.(анкета)</a:t>
            </a:r>
          </a:p>
          <a:p>
            <a:pPr algn="just">
              <a:buNone/>
            </a:pPr>
            <a:r>
              <a:rPr lang="ru-RU" sz="2200" b="1" dirty="0">
                <a:solidFill>
                  <a:srgbClr val="0070C0"/>
                </a:solidFill>
              </a:rPr>
              <a:t>Создать условия для совместной работы ДОУ и семьи по возрождению </a:t>
            </a:r>
            <a:r>
              <a:rPr lang="ru-RU" sz="2200" b="1" dirty="0" smtClean="0">
                <a:solidFill>
                  <a:srgbClr val="0070C0"/>
                </a:solidFill>
              </a:rPr>
              <a:t> 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семейных </a:t>
            </a:r>
            <a:r>
              <a:rPr lang="ru-RU" sz="2200" b="1" dirty="0">
                <a:solidFill>
                  <a:srgbClr val="0070C0"/>
                </a:solidFill>
              </a:rPr>
              <a:t>традиций</a:t>
            </a:r>
            <a:r>
              <a:rPr lang="ru-RU" sz="2200" b="1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Усвоение </a:t>
            </a:r>
            <a:r>
              <a:rPr lang="ru-RU" sz="2200" b="1" dirty="0">
                <a:solidFill>
                  <a:srgbClr val="0070C0"/>
                </a:solidFill>
              </a:rPr>
              <a:t>норм и ценностей, принятых в обществе, включая </a:t>
            </a:r>
            <a:r>
              <a:rPr lang="ru-RU" sz="2200" b="1" dirty="0" smtClean="0">
                <a:solidFill>
                  <a:srgbClr val="0070C0"/>
                </a:solidFill>
              </a:rPr>
              <a:t>моральные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и </a:t>
            </a:r>
            <a:r>
              <a:rPr lang="ru-RU" sz="2200" b="1" dirty="0">
                <a:solidFill>
                  <a:srgbClr val="0070C0"/>
                </a:solidFill>
              </a:rPr>
              <a:t>нравственные </a:t>
            </a:r>
            <a:r>
              <a:rPr lang="ru-RU" sz="2200" b="1" dirty="0" smtClean="0">
                <a:solidFill>
                  <a:srgbClr val="0070C0"/>
                </a:solidFill>
              </a:rPr>
              <a:t>ценности.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Формирование </a:t>
            </a:r>
            <a:r>
              <a:rPr lang="ru-RU" sz="2200" b="1" dirty="0">
                <a:solidFill>
                  <a:srgbClr val="0070C0"/>
                </a:solidFill>
              </a:rPr>
              <a:t>позитивных установок к различным видам труда </a:t>
            </a:r>
            <a:r>
              <a:rPr lang="ru-RU" sz="2200" b="1" dirty="0" smtClean="0">
                <a:solidFill>
                  <a:srgbClr val="0070C0"/>
                </a:solidFill>
              </a:rPr>
              <a:t>и</a:t>
            </a:r>
          </a:p>
          <a:p>
            <a:pPr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творчества</a:t>
            </a:r>
            <a:r>
              <a:rPr lang="ru-RU" sz="2200" b="1" dirty="0">
                <a:solidFill>
                  <a:srgbClr val="0070C0"/>
                </a:solidFill>
              </a:rPr>
              <a:t>.</a:t>
            </a:r>
            <a:endParaRPr lang="ru-RU" sz="22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Коррекционно-развивающие</a:t>
            </a:r>
            <a:r>
              <a:rPr lang="ru-RU" sz="2200" b="1" dirty="0" smtClean="0">
                <a:solidFill>
                  <a:srgbClr val="C00000"/>
                </a:solidFill>
              </a:rPr>
              <a:t>: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0070C0"/>
                </a:solidFill>
              </a:rPr>
              <a:t>Сплотить детей, педагогов и родителей единой творческой мыслью через изучение семейных традиций, проведение семейных праздников.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0070C0"/>
                </a:solidFill>
              </a:rPr>
              <a:t>Воспитывать уважение к членам своей семьи, бережное отношение к своим реликвиям и обычаям.</a:t>
            </a:r>
          </a:p>
          <a:p>
            <a:pPr marL="0" indent="0" algn="just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Укрепить </a:t>
            </a:r>
            <a:r>
              <a:rPr lang="ru-RU" sz="2200" b="1" dirty="0">
                <a:solidFill>
                  <a:srgbClr val="0070C0"/>
                </a:solidFill>
              </a:rPr>
              <a:t>отношения между семьей и дошкольным учреждением. 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0070C0"/>
                </a:solidFill>
              </a:rPr>
              <a:t>Повышение престижа </a:t>
            </a:r>
            <a:r>
              <a:rPr lang="ru-RU" sz="2200" b="1" dirty="0" smtClean="0">
                <a:solidFill>
                  <a:srgbClr val="0070C0"/>
                </a:solidFill>
              </a:rPr>
              <a:t>семьи</a:t>
            </a:r>
            <a:r>
              <a:rPr lang="ru-RU" sz="2200" b="1" dirty="0">
                <a:solidFill>
                  <a:srgbClr val="0070C0"/>
                </a:solidFill>
              </a:rPr>
              <a:t>.</a:t>
            </a:r>
            <a:endParaRPr lang="ru-RU" sz="22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Коррекционно-воспитательные: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0070C0"/>
                </a:solidFill>
              </a:rPr>
              <a:t>Развитие интереса к семейным традициям, реликвиям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0070C0"/>
                </a:solidFill>
              </a:rPr>
              <a:t>Обогащение словарного запаса детей новыми терминами, развитие связной речи, творческих </a:t>
            </a:r>
            <a:r>
              <a:rPr lang="ru-RU" sz="2200" b="1" dirty="0" smtClean="0">
                <a:solidFill>
                  <a:srgbClr val="0070C0"/>
                </a:solidFill>
              </a:rPr>
              <a:t>способностей.</a:t>
            </a:r>
            <a:endParaRPr lang="ru-RU" sz="2200" b="1" dirty="0">
              <a:solidFill>
                <a:srgbClr val="0070C0"/>
              </a:solidFill>
            </a:endParaRPr>
          </a:p>
          <a:p>
            <a:endParaRPr lang="ru-RU" sz="2200" b="1" dirty="0" smtClean="0">
              <a:solidFill>
                <a:srgbClr val="C00000"/>
              </a:solidFill>
            </a:endParaRPr>
          </a:p>
          <a:p>
            <a:endParaRPr lang="ru-RU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Содержание деятельности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1900" b="1" u="sng" dirty="0" smtClean="0">
                <a:solidFill>
                  <a:srgbClr val="C00000"/>
                </a:solidFill>
              </a:rPr>
              <a:t>I </a:t>
            </a:r>
            <a:r>
              <a:rPr lang="ru-RU" sz="1900" b="1" u="sng" dirty="0" smtClean="0">
                <a:solidFill>
                  <a:srgbClr val="C00000"/>
                </a:solidFill>
              </a:rPr>
              <a:t>этап:</a:t>
            </a:r>
          </a:p>
          <a:p>
            <a:pPr lvl="0"/>
            <a:r>
              <a:rPr lang="ru-RU" sz="1900" dirty="0" smtClean="0">
                <a:solidFill>
                  <a:srgbClr val="002060"/>
                </a:solidFill>
              </a:rPr>
              <a:t>Изучение </a:t>
            </a:r>
            <a:r>
              <a:rPr lang="ru-RU" sz="1900" dirty="0">
                <a:solidFill>
                  <a:srgbClr val="002060"/>
                </a:solidFill>
              </a:rPr>
              <a:t>проблемы и литературы по данной проблеме</a:t>
            </a:r>
          </a:p>
          <a:p>
            <a:pPr lvl="0"/>
            <a:r>
              <a:rPr lang="ru-RU" sz="1900" dirty="0">
                <a:solidFill>
                  <a:srgbClr val="002060"/>
                </a:solidFill>
              </a:rPr>
              <a:t>Составление плана работы по теме</a:t>
            </a:r>
          </a:p>
          <a:p>
            <a:pPr lvl="0"/>
            <a:r>
              <a:rPr lang="ru-RU" sz="1900" dirty="0" smtClean="0">
                <a:solidFill>
                  <a:srgbClr val="002060"/>
                </a:solidFill>
              </a:rPr>
              <a:t>Разработка </a:t>
            </a:r>
            <a:r>
              <a:rPr lang="ru-RU" sz="1900" dirty="0">
                <a:solidFill>
                  <a:srgbClr val="002060"/>
                </a:solidFill>
              </a:rPr>
              <a:t>картотек</a:t>
            </a:r>
            <a:r>
              <a:rPr lang="ru-RU" sz="1900" dirty="0" smtClean="0">
                <a:solidFill>
                  <a:srgbClr val="002060"/>
                </a:solidFill>
              </a:rPr>
              <a:t>:</a:t>
            </a:r>
          </a:p>
          <a:p>
            <a:pPr lvl="0">
              <a:buFontTx/>
              <a:buChar char="-"/>
            </a:pPr>
            <a:r>
              <a:rPr lang="ru-RU" sz="1900" dirty="0" smtClean="0">
                <a:solidFill>
                  <a:srgbClr val="002060"/>
                </a:solidFill>
              </a:rPr>
              <a:t>«Игры на формирование представлений о семье, о родственных отношениях, о роли каждого члена семьи»</a:t>
            </a:r>
          </a:p>
          <a:p>
            <a:pPr lvl="0">
              <a:buFontTx/>
              <a:buChar char="-"/>
            </a:pPr>
            <a:r>
              <a:rPr lang="ru-RU" sz="1900" dirty="0" smtClean="0">
                <a:solidFill>
                  <a:srgbClr val="002060"/>
                </a:solidFill>
              </a:rPr>
              <a:t>«Игры на формирование общепринятых норм и  правил поведения»</a:t>
            </a:r>
          </a:p>
          <a:p>
            <a:pPr lvl="0">
              <a:buFontTx/>
              <a:buChar char="-"/>
            </a:pPr>
            <a:r>
              <a:rPr lang="ru-RU" sz="1900" dirty="0" smtClean="0">
                <a:solidFill>
                  <a:srgbClr val="002060"/>
                </a:solidFill>
              </a:rPr>
              <a:t>«Игры на формирование основ здорового образа жизни»</a:t>
            </a:r>
          </a:p>
          <a:p>
            <a:pPr lvl="0">
              <a:buFontTx/>
              <a:buChar char="-"/>
            </a:pPr>
            <a:r>
              <a:rPr lang="ru-RU" sz="1900" dirty="0" smtClean="0">
                <a:solidFill>
                  <a:srgbClr val="002060"/>
                </a:solidFill>
              </a:rPr>
              <a:t>«Игры на формирование санитарно-гигиенических норм»</a:t>
            </a:r>
          </a:p>
          <a:p>
            <a:pPr lvl="0">
              <a:buFontTx/>
              <a:buChar char="-"/>
            </a:pPr>
            <a:r>
              <a:rPr lang="ru-RU" sz="1900" dirty="0" smtClean="0">
                <a:solidFill>
                  <a:srgbClr val="002060"/>
                </a:solidFill>
              </a:rPr>
              <a:t>«Стихи, загадки, пословицы и поговорки о труде»</a:t>
            </a:r>
          </a:p>
          <a:p>
            <a:pPr lvl="0">
              <a:buFontTx/>
              <a:buChar char="-"/>
            </a:pPr>
            <a:r>
              <a:rPr lang="ru-RU" sz="1900" dirty="0" smtClean="0">
                <a:solidFill>
                  <a:srgbClr val="002060"/>
                </a:solidFill>
              </a:rPr>
              <a:t>Проведение анкетирования с родителями на тему: </a:t>
            </a:r>
          </a:p>
          <a:p>
            <a:pPr marL="0" lvl="0" indent="0">
              <a:buNone/>
            </a:pPr>
            <a:r>
              <a:rPr lang="en-US" sz="1900" b="1" u="sng" dirty="0" smtClean="0">
                <a:solidFill>
                  <a:srgbClr val="C00000"/>
                </a:solidFill>
              </a:rPr>
              <a:t>II </a:t>
            </a:r>
            <a:r>
              <a:rPr lang="ru-RU" sz="1900" b="1" u="sng" dirty="0" smtClean="0">
                <a:solidFill>
                  <a:srgbClr val="C00000"/>
                </a:solidFill>
              </a:rPr>
              <a:t>этап:</a:t>
            </a:r>
          </a:p>
          <a:p>
            <a:pPr lvl="0"/>
            <a:r>
              <a:rPr lang="ru-RU" sz="1900" dirty="0" smtClean="0">
                <a:solidFill>
                  <a:srgbClr val="002060"/>
                </a:solidFill>
              </a:rPr>
              <a:t>НОД по образовательной области Художественно – эстетическое развитие (лепка) «Новогодняя игрушка»</a:t>
            </a:r>
          </a:p>
          <a:p>
            <a:pPr lvl="0"/>
            <a:r>
              <a:rPr lang="ru-RU" sz="1900" dirty="0" smtClean="0">
                <a:solidFill>
                  <a:srgbClr val="002060"/>
                </a:solidFill>
              </a:rPr>
              <a:t>Экскурсии в библиотеку, музей, магазин, </a:t>
            </a:r>
            <a:r>
              <a:rPr lang="ru-RU" sz="1900" dirty="0" smtClean="0">
                <a:solidFill>
                  <a:srgbClr val="002060"/>
                </a:solidFill>
              </a:rPr>
              <a:t>парикмахерскую, пожарную часть, школу.</a:t>
            </a:r>
            <a:endParaRPr lang="ru-RU" sz="1900" dirty="0" smtClean="0">
              <a:solidFill>
                <a:srgbClr val="002060"/>
              </a:solidFill>
            </a:endParaRPr>
          </a:p>
          <a:p>
            <a:pPr lvl="0"/>
            <a:r>
              <a:rPr lang="ru-RU" sz="1900" dirty="0" smtClean="0">
                <a:solidFill>
                  <a:srgbClr val="002060"/>
                </a:solidFill>
              </a:rPr>
              <a:t>Театрализованная деятельность – инсценировка сказки «Репка»</a:t>
            </a:r>
          </a:p>
          <a:p>
            <a:pPr lvl="0"/>
            <a:r>
              <a:rPr lang="ru-RU" sz="1900" dirty="0" smtClean="0">
                <a:solidFill>
                  <a:srgbClr val="002060"/>
                </a:solidFill>
              </a:rPr>
              <a:t>ОСД по образовательной области Социально – личностное развитие (Хозяйственно – бытовой труд) «Приготовление винегрета</a:t>
            </a:r>
            <a:r>
              <a:rPr lang="ru-RU" sz="1900" dirty="0">
                <a:solidFill>
                  <a:srgbClr val="002060"/>
                </a:solidFill>
              </a:rPr>
              <a:t>», </a:t>
            </a:r>
            <a:r>
              <a:rPr lang="ru-RU" sz="1900" dirty="0" smtClean="0">
                <a:solidFill>
                  <a:srgbClr val="002060"/>
                </a:solidFill>
              </a:rPr>
              <a:t>«Печём блины», сюжетно-ролевые </a:t>
            </a:r>
            <a:r>
              <a:rPr lang="ru-RU" sz="1900" dirty="0">
                <a:solidFill>
                  <a:srgbClr val="002060"/>
                </a:solidFill>
              </a:rPr>
              <a:t>игры «Семья», «Магазин», «Больница», «Едем в автобусе</a:t>
            </a:r>
            <a:r>
              <a:rPr lang="ru-RU" sz="1900" dirty="0" smtClean="0">
                <a:solidFill>
                  <a:srgbClr val="002060"/>
                </a:solidFill>
              </a:rPr>
              <a:t>»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1342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Педагогический  проект  «Традиции семьи»</vt:lpstr>
      <vt:lpstr>Авторы проекта:</vt:lpstr>
      <vt:lpstr>Основные проблемы</vt:lpstr>
      <vt:lpstr>Актуальность</vt:lpstr>
      <vt:lpstr>Гипотеза</vt:lpstr>
      <vt:lpstr>Предполагаемые результаты</vt:lpstr>
      <vt:lpstr>Цель проекта</vt:lpstr>
      <vt:lpstr>Задачи проекта</vt:lpstr>
      <vt:lpstr>Содержание деятельности</vt:lpstr>
      <vt:lpstr>Содержание деятельности</vt:lpstr>
      <vt:lpstr>Учебно – методический комплекс (УМК)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 «Коррекционные возможности русской народной сказки»</dc:title>
  <dc:creator>User</dc:creator>
  <cp:lastModifiedBy>acer</cp:lastModifiedBy>
  <cp:revision>104</cp:revision>
  <dcterms:created xsi:type="dcterms:W3CDTF">2015-03-12T08:51:20Z</dcterms:created>
  <dcterms:modified xsi:type="dcterms:W3CDTF">2016-04-06T07:37:22Z</dcterms:modified>
</cp:coreProperties>
</file>